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hkio Heavy" charset="1" panose="00000000000000000000"/>
      <p:regular r:id="rId15"/>
    </p:embeddedFont>
    <p:embeddedFont>
      <p:font typeface="Handelson Four" charset="1" panose="00000100000000000000"/>
      <p:regular r:id="rId16"/>
    </p:embeddedFont>
    <p:embeddedFont>
      <p:font typeface="Nourd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4671" y="2898502"/>
            <a:ext cx="14918658" cy="302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1"/>
              </a:lnSpc>
              <a:spcBef>
                <a:spcPct val="0"/>
              </a:spcBef>
            </a:pPr>
            <a:r>
              <a:rPr lang="en-US" b="true" sz="17308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Behind the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51630" y="5743295"/>
            <a:ext cx="10784739" cy="111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6"/>
              </a:lnSpc>
              <a:spcBef>
                <a:spcPct val="0"/>
              </a:spcBef>
            </a:pPr>
            <a:r>
              <a:rPr lang="en-US" sz="6475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Methodology, Optimization &amp; Evaluation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57565" y="6869875"/>
            <a:ext cx="3557609" cy="75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0"/>
              </a:lnSpc>
              <a:spcBef>
                <a:spcPct val="0"/>
              </a:spcBef>
            </a:pPr>
            <a:r>
              <a:rPr lang="en-US" sz="4386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~By Smira Jaitley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35801" y="1736247"/>
            <a:ext cx="10016399" cy="232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38"/>
              </a:lnSpc>
              <a:spcBef>
                <a:spcPct val="0"/>
              </a:spcBef>
            </a:pPr>
            <a:r>
              <a:rPr lang="en-US" b="true" sz="13312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Project Goals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96875" y="4321012"/>
            <a:ext cx="4479956" cy="262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4"/>
              </a:lnSpc>
              <a:spcBef>
                <a:spcPct val="0"/>
              </a:spcBef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Build a kNN-based classification model which predicts whether a molecule is mutagenic or not.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16948" y="4140037"/>
            <a:ext cx="1290276" cy="201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8"/>
              </a:lnSpc>
              <a:spcBef>
                <a:spcPct val="0"/>
              </a:spcBef>
            </a:pPr>
            <a:r>
              <a:rPr lang="en-US" b="true" sz="11513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1096" y="4321012"/>
            <a:ext cx="4479956" cy="32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4"/>
              </a:lnSpc>
              <a:spcBef>
                <a:spcPct val="0"/>
              </a:spcBef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Optimize the hyperparameter k using techniques like cross-validation and evaluate the model using the F1-score to balance precision and recall.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1169" y="4140037"/>
            <a:ext cx="1290276" cy="201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8"/>
              </a:lnSpc>
              <a:spcBef>
                <a:spcPct val="0"/>
              </a:spcBef>
            </a:pPr>
            <a:r>
              <a:rPr lang="en-US" b="true" sz="11513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2.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1761" y="2935549"/>
            <a:ext cx="9289454" cy="524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On observing the dataset, we see that it contains some non numeric columns like ‘CAS’ , ‘SMILES’ and ‘Training’. To be able to check the correlation of the features with the target variable, I created a dataset with only numeric columns.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 checked the correlation values and removed the features with very low correlation values or unnecessary columns like ‘Id’, ‘Unnamed: 0’ &amp; ‘MolWt’.</a:t>
            </a:r>
          </a:p>
          <a:p>
            <a:pPr algn="ctr">
              <a:lnSpc>
                <a:spcPts val="5214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409919" y="2718051"/>
            <a:ext cx="5709093" cy="5697150"/>
          </a:xfrm>
          <a:custGeom>
            <a:avLst/>
            <a:gdLst/>
            <a:ahLst/>
            <a:cxnLst/>
            <a:rect r="r" b="b" t="t" l="l"/>
            <a:pathLst>
              <a:path h="5697150" w="5709093">
                <a:moveTo>
                  <a:pt x="0" y="0"/>
                </a:moveTo>
                <a:lnTo>
                  <a:pt x="5709093" y="0"/>
                </a:lnTo>
                <a:lnTo>
                  <a:pt x="5709093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28975" y="809625"/>
            <a:ext cx="11352276" cy="171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5"/>
              </a:lnSpc>
              <a:spcBef>
                <a:spcPct val="0"/>
              </a:spcBef>
            </a:pPr>
            <a:r>
              <a:rPr lang="en-US" b="true" sz="983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Initial Observations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05831" y="8558076"/>
            <a:ext cx="3224212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u="sng">
                <a:solidFill>
                  <a:srgbClr val="384F31"/>
                </a:solidFill>
                <a:latin typeface="Nourd"/>
                <a:ea typeface="Nourd"/>
                <a:cs typeface="Nourd"/>
                <a:sym typeface="Nourd"/>
              </a:rPr>
              <a:t>Correlation values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70182" y="2798055"/>
            <a:ext cx="7022139" cy="5476820"/>
          </a:xfrm>
          <a:custGeom>
            <a:avLst/>
            <a:gdLst/>
            <a:ahLst/>
            <a:cxnLst/>
            <a:rect r="r" b="b" t="t" l="l"/>
            <a:pathLst>
              <a:path h="5476820" w="7022139">
                <a:moveTo>
                  <a:pt x="0" y="0"/>
                </a:moveTo>
                <a:lnTo>
                  <a:pt x="7022138" y="0"/>
                </a:lnTo>
                <a:lnTo>
                  <a:pt x="7022138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97" t="0" r="-784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990088" y="809625"/>
            <a:ext cx="11352276" cy="171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5"/>
              </a:lnSpc>
              <a:spcBef>
                <a:spcPct val="0"/>
              </a:spcBef>
            </a:pPr>
            <a:r>
              <a:rPr lang="en-US" b="true" sz="983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770" y="2935549"/>
            <a:ext cx="10126293" cy="524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Now, I separated the columns into x(features) and y(target variable). My target variable was ‘Experimental Value’ which was binary( 1- Mutagenic, 0- Non-mutagenic).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 used StandardScaler to scale the features and split them into training and testing datasets with test_size=0.2.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Then, I created the knn model and evaluated the prediction through metric like f1 score, accuracy, precision and recall. </a:t>
            </a:r>
          </a:p>
          <a:p>
            <a:pPr algn="ctr">
              <a:lnSpc>
                <a:spcPts val="5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04718" y="2995048"/>
            <a:ext cx="9089015" cy="5895860"/>
          </a:xfrm>
          <a:custGeom>
            <a:avLst/>
            <a:gdLst/>
            <a:ahLst/>
            <a:cxnLst/>
            <a:rect r="r" b="b" t="t" l="l"/>
            <a:pathLst>
              <a:path h="5895860" w="9089015">
                <a:moveTo>
                  <a:pt x="0" y="0"/>
                </a:moveTo>
                <a:lnTo>
                  <a:pt x="9089016" y="0"/>
                </a:lnTo>
                <a:lnTo>
                  <a:pt x="9089016" y="5895859"/>
                </a:lnTo>
                <a:lnTo>
                  <a:pt x="0" y="58958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80240" y="1038856"/>
            <a:ext cx="12874377" cy="16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5"/>
              </a:lnSpc>
              <a:spcBef>
                <a:spcPct val="0"/>
              </a:spcBef>
            </a:pPr>
            <a:r>
              <a:rPr lang="en-US" b="true" sz="9639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Hyperparameter Tuning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425" y="3275657"/>
            <a:ext cx="8724004" cy="524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Here we have used GridSearchCV to search for the optimal kNN parameters by evaluating different values for n_neighbors, weights, and metric.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cv=5: Uses 5-fold cross-validation to evaluate each parameter combination.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scoring='f1': Optimizes for the F1-score, which balances precision and recall.</a:t>
            </a:r>
          </a:p>
          <a:p>
            <a:pPr algn="ctr">
              <a:lnSpc>
                <a:spcPts val="5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45939" y="3238500"/>
            <a:ext cx="9059448" cy="5335159"/>
          </a:xfrm>
          <a:custGeom>
            <a:avLst/>
            <a:gdLst/>
            <a:ahLst/>
            <a:cxnLst/>
            <a:rect r="r" b="b" t="t" l="l"/>
            <a:pathLst>
              <a:path h="5335159" w="9059448">
                <a:moveTo>
                  <a:pt x="0" y="0"/>
                </a:moveTo>
                <a:lnTo>
                  <a:pt x="9059449" y="0"/>
                </a:lnTo>
                <a:lnTo>
                  <a:pt x="9059449" y="5335159"/>
                </a:lnTo>
                <a:lnTo>
                  <a:pt x="0" y="5335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992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08558" y="1153719"/>
            <a:ext cx="12674762" cy="166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62"/>
              </a:lnSpc>
              <a:spcBef>
                <a:spcPct val="0"/>
              </a:spcBef>
            </a:pPr>
            <a:r>
              <a:rPr lang="en-US" b="true" sz="9544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Cosine Similiarity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61872" y="3293878"/>
            <a:ext cx="9207811" cy="524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Euclidean Distance is affected by the magnitude of features, meaning features with larger values can dominate distance calculations.</a:t>
            </a:r>
          </a:p>
          <a:p>
            <a:pPr algn="ctr" marL="804178" indent="-402089" lvl="1">
              <a:lnSpc>
                <a:spcPts val="5214"/>
              </a:lnSpc>
              <a:buFont typeface="Arial"/>
              <a:buChar char="•"/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Cosine Similarity focuses on the angle between feature vectors rather than magnitude, making it better for high-dimensional and sparse data (e.g., text data, molecular descriptors like our mutagenicity model).</a:t>
            </a:r>
          </a:p>
          <a:p>
            <a:pPr algn="ctr">
              <a:lnSpc>
                <a:spcPts val="5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22643" y="8561434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4" y="0"/>
                </a:lnTo>
                <a:lnTo>
                  <a:pt x="8473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3424" y="2829957"/>
            <a:ext cx="8045194" cy="6135249"/>
          </a:xfrm>
          <a:custGeom>
            <a:avLst/>
            <a:gdLst/>
            <a:ahLst/>
            <a:cxnLst/>
            <a:rect r="r" b="b" t="t" l="l"/>
            <a:pathLst>
              <a:path h="6135249" w="8045194">
                <a:moveTo>
                  <a:pt x="0" y="0"/>
                </a:moveTo>
                <a:lnTo>
                  <a:pt x="8045194" y="0"/>
                </a:lnTo>
                <a:lnTo>
                  <a:pt x="8045194" y="6135249"/>
                </a:lnTo>
                <a:lnTo>
                  <a:pt x="0" y="6135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2984617"/>
            <a:ext cx="8907335" cy="5825929"/>
          </a:xfrm>
          <a:custGeom>
            <a:avLst/>
            <a:gdLst/>
            <a:ahLst/>
            <a:cxnLst/>
            <a:rect r="r" b="b" t="t" l="l"/>
            <a:pathLst>
              <a:path h="5825929" w="8907335">
                <a:moveTo>
                  <a:pt x="0" y="0"/>
                </a:moveTo>
                <a:lnTo>
                  <a:pt x="8907335" y="0"/>
                </a:lnTo>
                <a:lnTo>
                  <a:pt x="8907335" y="5825929"/>
                </a:lnTo>
                <a:lnTo>
                  <a:pt x="0" y="5825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10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513861" y="583342"/>
            <a:ext cx="10969515" cy="197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0"/>
              </a:lnSpc>
              <a:spcBef>
                <a:spcPct val="0"/>
              </a:spcBef>
            </a:pPr>
            <a:r>
              <a:rPr lang="en-US" b="true" sz="11307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Other Algorithms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37933" y="9143359"/>
            <a:ext cx="9250557" cy="64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  <a:spcBef>
                <a:spcPct val="0"/>
              </a:spcBef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Ball-Tree Algorithm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9143359"/>
            <a:ext cx="9250557" cy="64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  <a:spcBef>
                <a:spcPct val="0"/>
              </a:spcBef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KD-Tree Algorithm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87280" y="734040"/>
            <a:ext cx="8113439" cy="23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38"/>
              </a:lnSpc>
              <a:spcBef>
                <a:spcPct val="0"/>
              </a:spcBef>
            </a:pPr>
            <a:r>
              <a:rPr lang="en-US" sz="13312" b="true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42929" y="3529617"/>
            <a:ext cx="8602142" cy="45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The best results are achieved by the hyperparameter tuning of the knn model and by the ball-tree model 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F1 Score- 77.55%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Accuracy- 77.71%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Precision-77.48%</a:t>
            </a:r>
          </a:p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5A5D58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Recall-77.77%</a:t>
            </a:r>
          </a:p>
          <a:p>
            <a:pPr algn="l">
              <a:lnSpc>
                <a:spcPts val="52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6021" y="8683898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68108" y="51435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85611" y="-41148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2622">
            <a:off x="-3327857" y="7620000"/>
            <a:ext cx="7632954" cy="8229600"/>
          </a:xfrm>
          <a:custGeom>
            <a:avLst/>
            <a:gdLst/>
            <a:ahLst/>
            <a:cxnLst/>
            <a:rect r="r" b="b" t="t" l="l"/>
            <a:pathLst>
              <a:path h="8229600" w="7632954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251" y="-3505200"/>
            <a:ext cx="6055237" cy="6223251"/>
          </a:xfrm>
          <a:custGeom>
            <a:avLst/>
            <a:gdLst/>
            <a:ahLst/>
            <a:cxnLst/>
            <a:rect r="r" b="b" t="t" l="l"/>
            <a:pathLst>
              <a:path h="6223251" w="6055237">
                <a:moveTo>
                  <a:pt x="0" y="0"/>
                </a:moveTo>
                <a:lnTo>
                  <a:pt x="6055237" y="0"/>
                </a:lnTo>
                <a:lnTo>
                  <a:pt x="6055237" y="6223251"/>
                </a:lnTo>
                <a:lnTo>
                  <a:pt x="0" y="6223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04205" y="-4508374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32490" y="-2017834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0" y="0"/>
                </a:moveTo>
                <a:lnTo>
                  <a:pt x="5437587" y="0"/>
                </a:lnTo>
                <a:lnTo>
                  <a:pt x="5437587" y="5256334"/>
                </a:lnTo>
                <a:lnTo>
                  <a:pt x="0" y="525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16884" y="5676900"/>
            <a:ext cx="8284832" cy="8229600"/>
          </a:xfrm>
          <a:custGeom>
            <a:avLst/>
            <a:gdLst/>
            <a:ahLst/>
            <a:cxnLst/>
            <a:rect r="r" b="b" t="t" l="l"/>
            <a:pathLst>
              <a:path h="8229600" w="8284832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8666226" y="-6132634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3228975" y="8274875"/>
            <a:ext cx="5915025" cy="8229600"/>
          </a:xfrm>
          <a:custGeom>
            <a:avLst/>
            <a:gdLst/>
            <a:ahLst/>
            <a:cxnLst/>
            <a:rect r="r" b="b" t="t" l="l"/>
            <a:pathLst>
              <a:path h="8229600" w="5915025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035573">
            <a:off x="13623446" y="7509215"/>
            <a:ext cx="5437587" cy="5256334"/>
          </a:xfrm>
          <a:custGeom>
            <a:avLst/>
            <a:gdLst/>
            <a:ahLst/>
            <a:cxnLst/>
            <a:rect r="r" b="b" t="t" l="l"/>
            <a:pathLst>
              <a:path h="5256334" w="5437587">
                <a:moveTo>
                  <a:pt x="5437586" y="5256333"/>
                </a:moveTo>
                <a:lnTo>
                  <a:pt x="0" y="5256333"/>
                </a:lnTo>
                <a:lnTo>
                  <a:pt x="0" y="0"/>
                </a:lnTo>
                <a:lnTo>
                  <a:pt x="5437586" y="0"/>
                </a:lnTo>
                <a:lnTo>
                  <a:pt x="5437586" y="525633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75611" y="3227350"/>
            <a:ext cx="14136777" cy="340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8"/>
              </a:lnSpc>
              <a:spcBef>
                <a:spcPct val="0"/>
              </a:spcBef>
            </a:pPr>
            <a:r>
              <a:rPr lang="en-US" b="true" sz="19527">
                <a:solidFill>
                  <a:srgbClr val="4B7B54"/>
                </a:solidFill>
                <a:latin typeface="Ahkio Heavy"/>
                <a:ea typeface="Ahkio Heavy"/>
                <a:cs typeface="Ahkio Heavy"/>
                <a:sym typeface="Ahkio Heav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DAGd2rwGqfk</dc:identifier>
  <dcterms:modified xsi:type="dcterms:W3CDTF">2011-08-01T06:04:30Z</dcterms:modified>
  <cp:revision>1</cp:revision>
  <dc:title>Behind the Model</dc:title>
</cp:coreProperties>
</file>